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0" r:id="rId4"/>
    <p:sldId id="261" r:id="rId5"/>
    <p:sldId id="265" r:id="rId6"/>
    <p:sldId id="266" r:id="rId7"/>
    <p:sldId id="267" r:id="rId8"/>
    <p:sldId id="268" r:id="rId9"/>
    <p:sldId id="269" r:id="rId10"/>
    <p:sldId id="270" r:id="rId11"/>
    <p:sldId id="273" r:id="rId12"/>
    <p:sldId id="272" r:id="rId13"/>
    <p:sldId id="271" r:id="rId14"/>
    <p:sldId id="275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C2CBC-5FE3-4285-BBE1-04BB58EF8B6A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8C7FC-083D-4B17-902D-9179B7FFC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51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8C7FC-083D-4B17-902D-9179B7FFC2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60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8C7FC-083D-4B17-902D-9179B7FFC2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6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4579-0E09-4477-91C9-D411CF9E77DB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8CEFD-6DE2-4032-AF7D-41922BB0F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23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4579-0E09-4477-91C9-D411CF9E77DB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8CEFD-6DE2-4032-AF7D-41922BB0F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05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4579-0E09-4477-91C9-D411CF9E77DB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8CEFD-6DE2-4032-AF7D-41922BB0F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1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4579-0E09-4477-91C9-D411CF9E77DB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8CEFD-6DE2-4032-AF7D-41922BB0F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4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4579-0E09-4477-91C9-D411CF9E77DB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8CEFD-6DE2-4032-AF7D-41922BB0F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30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4579-0E09-4477-91C9-D411CF9E77DB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8CEFD-6DE2-4032-AF7D-41922BB0F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4579-0E09-4477-91C9-D411CF9E77DB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8CEFD-6DE2-4032-AF7D-41922BB0F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52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4579-0E09-4477-91C9-D411CF9E77DB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8CEFD-6DE2-4032-AF7D-41922BB0F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25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4579-0E09-4477-91C9-D411CF9E77DB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8CEFD-6DE2-4032-AF7D-41922BB0F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5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4579-0E09-4477-91C9-D411CF9E77DB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8CEFD-6DE2-4032-AF7D-41922BB0F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30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4579-0E09-4477-91C9-D411CF9E77DB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8CEFD-6DE2-4032-AF7D-41922BB0F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5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A4579-0E09-4477-91C9-D411CF9E77DB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8CEFD-6DE2-4032-AF7D-41922BB0F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8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3048000"/>
            <a:ext cx="7848600" cy="18288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To the:</a:t>
            </a:r>
            <a:br>
              <a:rPr lang="en-US" dirty="0" smtClean="0"/>
            </a:br>
            <a:r>
              <a:rPr lang="en-US" dirty="0" smtClean="0"/>
              <a:t> Waterway Commission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953000"/>
            <a:ext cx="6477000" cy="182880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b="1" dirty="0" smtClean="0"/>
              <a:t>John Debus</a:t>
            </a:r>
            <a:endParaRPr lang="en-US" b="1" dirty="0"/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457200" y="304800"/>
            <a:ext cx="8229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 dirty="0" smtClean="0"/>
              <a:t>Call for an Ordinance in Jacksonville City and Support to Ban Fracking in Florida State</a:t>
            </a:r>
          </a:p>
        </p:txBody>
      </p:sp>
    </p:spTree>
    <p:extLst>
      <p:ext uri="{BB962C8B-B14F-4D97-AF65-F5344CB8AC3E}">
        <p14:creationId xmlns:p14="http://schemas.microsoft.com/office/powerpoint/2010/main" val="33300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Methane Gas Release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766" y="1600200"/>
            <a:ext cx="6780468" cy="4525963"/>
          </a:xfrm>
        </p:spPr>
      </p:pic>
    </p:spTree>
    <p:extLst>
      <p:ext uri="{BB962C8B-B14F-4D97-AF65-F5344CB8AC3E}">
        <p14:creationId xmlns:p14="http://schemas.microsoft.com/office/powerpoint/2010/main" val="240227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of Property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500" dirty="0"/>
              <a:t>Within a half mile of shale gas wells, properties with </a:t>
            </a:r>
            <a:r>
              <a:rPr lang="en-US" sz="3500" dirty="0" smtClean="0"/>
              <a:t>private drinking </a:t>
            </a:r>
            <a:r>
              <a:rPr lang="en-US" sz="3500" dirty="0"/>
              <a:t>water wells dropped 22% in value (Duke </a:t>
            </a:r>
            <a:r>
              <a:rPr lang="en-US" sz="3500" dirty="0" smtClean="0"/>
              <a:t>University Study).</a:t>
            </a:r>
          </a:p>
          <a:p>
            <a:r>
              <a:rPr lang="en-US" sz="3500" dirty="0"/>
              <a:t>Banks are increasingly unwilling to offer mortgages </a:t>
            </a:r>
            <a:r>
              <a:rPr lang="en-US" sz="3500" dirty="0" smtClean="0"/>
              <a:t>on properties </a:t>
            </a:r>
            <a:r>
              <a:rPr lang="en-US" sz="3500" dirty="0"/>
              <a:t>with oil and gas </a:t>
            </a:r>
            <a:r>
              <a:rPr lang="en-US" sz="3500" dirty="0" smtClean="0"/>
              <a:t>leases.</a:t>
            </a:r>
          </a:p>
          <a:p>
            <a:r>
              <a:rPr lang="en-US" sz="3500" dirty="0"/>
              <a:t>Most or </a:t>
            </a:r>
            <a:r>
              <a:rPr lang="en-US" sz="3500" dirty="0" smtClean="0"/>
              <a:t>all </a:t>
            </a:r>
            <a:r>
              <a:rPr lang="en-US" sz="3500" dirty="0"/>
              <a:t>homeowners insurance policies exclude damage from such things as environmental </a:t>
            </a:r>
            <a:r>
              <a:rPr lang="en-US" sz="3500" dirty="0" smtClean="0"/>
              <a:t>contamination. </a:t>
            </a:r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(Insurance Information Institute)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134514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at Risk In Florida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Drinking Water</a:t>
            </a:r>
          </a:p>
          <a:p>
            <a:r>
              <a:rPr lang="en-US" dirty="0" smtClean="0"/>
              <a:t>Natural Springs</a:t>
            </a:r>
          </a:p>
          <a:p>
            <a:r>
              <a:rPr lang="en-US" dirty="0" smtClean="0"/>
              <a:t>Offshore Reefs</a:t>
            </a:r>
          </a:p>
          <a:p>
            <a:r>
              <a:rPr lang="en-US" dirty="0" smtClean="0"/>
              <a:t>Freshwater and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Saltwater Fishing,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including Commercial Shellfish Industry </a:t>
            </a:r>
          </a:p>
          <a:p>
            <a:r>
              <a:rPr lang="en-US" dirty="0" smtClean="0"/>
              <a:t>Tourism</a:t>
            </a:r>
          </a:p>
          <a:p>
            <a:r>
              <a:rPr lang="en-US" dirty="0" smtClean="0"/>
              <a:t>Agriculture and Aquaculture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105" y="1143000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13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Requesting a Statewide Ban on Extreme Hydraulic Fracturing, Acid Fracturing and any form of Extreme Well Stimulation in Florida</a:t>
            </a:r>
          </a:p>
          <a:p>
            <a:pPr marL="0" indent="0" algn="ctr">
              <a:buNone/>
            </a:pPr>
            <a:r>
              <a:rPr lang="en-US" dirty="0" smtClean="0"/>
              <a:t>In unison with the other 35 counties and 50 cities that have already passed a proclamation, Resolution, or Ordinance in support of a State Ban.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531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 ask the </a:t>
            </a:r>
            <a:r>
              <a:rPr lang="en-US" dirty="0" smtClean="0"/>
              <a:t>City </a:t>
            </a:r>
            <a:r>
              <a:rPr lang="en-US" dirty="0"/>
              <a:t>Commission to insist that no harm be done to our environment and economy and thus consider and approve a</a:t>
            </a:r>
          </a:p>
          <a:p>
            <a:pPr marL="0" indent="0">
              <a:buNone/>
            </a:pPr>
            <a:r>
              <a:rPr lang="en-US" dirty="0"/>
              <a:t>Ordinance to Ban Fracking </a:t>
            </a:r>
            <a:r>
              <a:rPr lang="en-US" dirty="0" smtClean="0"/>
              <a:t>in Jacksonville </a:t>
            </a:r>
            <a:r>
              <a:rPr lang="en-US" dirty="0"/>
              <a:t>such as many </a:t>
            </a:r>
            <a:r>
              <a:rPr lang="en-US" dirty="0" smtClean="0"/>
              <a:t>cities and counties </a:t>
            </a:r>
            <a:r>
              <a:rPr lang="en-US" dirty="0"/>
              <a:t>in Florida have done or are in the process of doing.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798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to the people/tax payers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28800"/>
            <a:ext cx="3073130" cy="40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184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 smtClean="0">
                <a:latin typeface="Arial"/>
              </a:rPr>
              <a:t>What is Fracking?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/>
              <a:t>Hydraulic Fracturing, or </a:t>
            </a:r>
            <a:r>
              <a:rPr lang="en-US" dirty="0" smtClean="0"/>
              <a:t>“Fracking</a:t>
            </a:r>
            <a:r>
              <a:rPr lang="en-US" dirty="0"/>
              <a:t>," refers to the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process of extracting natural gas and/or oil from </a:t>
            </a:r>
            <a:r>
              <a:rPr lang="en-US" dirty="0" smtClean="0"/>
              <a:t>tight rock </a:t>
            </a:r>
            <a:r>
              <a:rPr lang="en-US" dirty="0"/>
              <a:t>formations below the surface using millions </a:t>
            </a:r>
            <a:r>
              <a:rPr lang="en-US" dirty="0" smtClean="0"/>
              <a:t>of gallons </a:t>
            </a:r>
            <a:r>
              <a:rPr lang="en-US" dirty="0"/>
              <a:t>of water, gases, chemicals, and </a:t>
            </a:r>
            <a:r>
              <a:rPr lang="en-US" dirty="0" smtClean="0"/>
              <a:t>proppants (</a:t>
            </a:r>
            <a:r>
              <a:rPr lang="en-US" dirty="0"/>
              <a:t>usually fine sand) at high pressure to break apart </a:t>
            </a:r>
            <a:r>
              <a:rPr lang="en-US" dirty="0" smtClean="0"/>
              <a:t>and release hydrocarbons </a:t>
            </a:r>
            <a:r>
              <a:rPr lang="en-US" dirty="0"/>
              <a:t>present in the </a:t>
            </a:r>
            <a:r>
              <a:rPr lang="en-US" dirty="0" smtClean="0"/>
              <a:t>rock. Activities ancillary to this process include other well stimulation methods such as </a:t>
            </a:r>
            <a:r>
              <a:rPr lang="en-US" dirty="0" err="1" smtClean="0"/>
              <a:t>acidization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26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Hydraulic Fracturing Water Cycle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6" y="1143000"/>
            <a:ext cx="6746874" cy="540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20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Chemicals Used in Fracking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Out of 2,500 hydraulic fracturing products, more than 650 contain chemicals that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are known carcinogens.</a:t>
            </a:r>
          </a:p>
          <a:p>
            <a:r>
              <a:rPr lang="en-US" dirty="0" smtClean="0"/>
              <a:t>Most are not biodegradable.  </a:t>
            </a:r>
          </a:p>
          <a:p>
            <a:r>
              <a:rPr lang="en-US" dirty="0" smtClean="0"/>
              <a:t>Once they are in the aquifer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or ground waters, they remain there forever.</a:t>
            </a:r>
          </a:p>
          <a:p>
            <a:r>
              <a:rPr lang="en-US" dirty="0" smtClean="0"/>
              <a:t>The Energy Policy Act of 2005 (aka the Fracking Loophole) removed EPA’s authority to monitor fracking.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905000"/>
            <a:ext cx="2438611" cy="21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1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Closer Look at the Downside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00200"/>
            <a:ext cx="2731245" cy="4218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54102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Water shortages</a:t>
            </a:r>
          </a:p>
          <a:p>
            <a:r>
              <a:rPr lang="en-US" dirty="0" smtClean="0"/>
              <a:t>Holding tank leakages</a:t>
            </a:r>
          </a:p>
          <a:p>
            <a:r>
              <a:rPr lang="en-US" dirty="0" smtClean="0"/>
              <a:t>Well casing failures</a:t>
            </a:r>
          </a:p>
          <a:p>
            <a:r>
              <a:rPr lang="en-US" dirty="0" smtClean="0"/>
              <a:t>Drinking water and irrigation water contamination</a:t>
            </a:r>
          </a:p>
          <a:p>
            <a:r>
              <a:rPr lang="en-US" dirty="0" smtClean="0"/>
              <a:t>Methane gas release</a:t>
            </a:r>
          </a:p>
          <a:p>
            <a:r>
              <a:rPr lang="en-US" dirty="0" smtClean="0"/>
              <a:t>Loss of property values</a:t>
            </a:r>
          </a:p>
        </p:txBody>
      </p:sp>
    </p:spTree>
    <p:extLst>
      <p:ext uri="{BB962C8B-B14F-4D97-AF65-F5344CB8AC3E}">
        <p14:creationId xmlns:p14="http://schemas.microsoft.com/office/powerpoint/2010/main" val="330608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Shortages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600" dirty="0" smtClean="0"/>
              <a:t>Each natural gas well requires between 1 and 8 million gallons of water for fracking.</a:t>
            </a:r>
          </a:p>
          <a:p>
            <a:r>
              <a:rPr lang="en-US" sz="4600" dirty="0" smtClean="0"/>
              <a:t>10 to 30% of this water is returned to the surface and must be disposed.</a:t>
            </a:r>
          </a:p>
          <a:p>
            <a:r>
              <a:rPr lang="en-US" sz="4600" dirty="0" smtClean="0"/>
              <a:t>Most produced water stays</a:t>
            </a:r>
          </a:p>
          <a:p>
            <a:pPr marL="0" indent="0">
              <a:buNone/>
            </a:pPr>
            <a:r>
              <a:rPr lang="en-US" sz="4600" dirty="0" smtClean="0"/>
              <a:t>    below ground where it can </a:t>
            </a:r>
          </a:p>
          <a:p>
            <a:pPr marL="0" indent="0">
              <a:buNone/>
            </a:pPr>
            <a:r>
              <a:rPr lang="en-US" sz="4600" dirty="0"/>
              <a:t> </a:t>
            </a:r>
            <a:r>
              <a:rPr lang="en-US" sz="4600" dirty="0" smtClean="0"/>
              <a:t>   lead to irreversible </a:t>
            </a:r>
          </a:p>
          <a:p>
            <a:pPr marL="0" indent="0">
              <a:buNone/>
            </a:pPr>
            <a:r>
              <a:rPr lang="en-US" sz="4600" dirty="0"/>
              <a:t> </a:t>
            </a:r>
            <a:r>
              <a:rPr lang="en-US" sz="4600" dirty="0" smtClean="0"/>
              <a:t>   contamination of underground</a:t>
            </a:r>
          </a:p>
          <a:p>
            <a:pPr marL="0" indent="0">
              <a:buNone/>
            </a:pPr>
            <a:r>
              <a:rPr lang="en-US" sz="4600" dirty="0"/>
              <a:t> </a:t>
            </a:r>
            <a:r>
              <a:rPr lang="en-US" sz="4600" dirty="0" smtClean="0"/>
              <a:t>   aquifers.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Photo:  “Drinking Water” in Dimock, PA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382" y="3048000"/>
            <a:ext cx="30226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Holding Tank Leakages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7300" y="1600200"/>
            <a:ext cx="36195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EPA estimated up to 3700 spills above ground per year, </a:t>
            </a:r>
            <a:r>
              <a:rPr lang="en-US" dirty="0" smtClean="0"/>
              <a:t>with some </a:t>
            </a:r>
            <a:r>
              <a:rPr lang="en-US" dirty="0"/>
              <a:t>rivers and drinking water sources seriously contaminated.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 Casing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Well-casing failure has been studied by the industry. ln 2010</a:t>
            </a:r>
            <a:r>
              <a:rPr lang="en-US" dirty="0" smtClean="0"/>
              <a:t>,  Pennsylvania </a:t>
            </a:r>
            <a:r>
              <a:rPr lang="en-US" dirty="0"/>
              <a:t>drilled 1,454 wells, of which 90 failed (6.2</a:t>
            </a:r>
            <a:r>
              <a:rPr lang="en-US" dirty="0" smtClean="0"/>
              <a:t>%). </a:t>
            </a:r>
            <a:r>
              <a:rPr lang="en-US" dirty="0"/>
              <a:t>ln 2011</a:t>
            </a:r>
            <a:r>
              <a:rPr lang="en-US" dirty="0" smtClean="0"/>
              <a:t>, 1,937 </a:t>
            </a:r>
            <a:r>
              <a:rPr lang="en-US" dirty="0"/>
              <a:t>wells were drilled and 121 </a:t>
            </a:r>
            <a:r>
              <a:rPr lang="en-US" dirty="0" smtClean="0"/>
              <a:t>failed </a:t>
            </a:r>
            <a:r>
              <a:rPr lang="en-US" dirty="0"/>
              <a:t>(6.2</a:t>
            </a:r>
            <a:r>
              <a:rPr lang="en-US" dirty="0" smtClean="0"/>
              <a:t>%). </a:t>
            </a:r>
            <a:r>
              <a:rPr lang="en-US" dirty="0"/>
              <a:t>This data is for </a:t>
            </a:r>
            <a:r>
              <a:rPr lang="en-US" dirty="0" smtClean="0"/>
              <a:t>new wells</a:t>
            </a:r>
            <a:r>
              <a:rPr lang="en-US" dirty="0"/>
              <a:t>, and well casings are more likely to fail with age. ln </a:t>
            </a:r>
            <a:r>
              <a:rPr lang="en-US" dirty="0" smtClean="0"/>
              <a:t>2010, Pennsylvania's </a:t>
            </a:r>
            <a:r>
              <a:rPr lang="en-US" dirty="0"/>
              <a:t>DEP cited 451 wells with </a:t>
            </a:r>
            <a:r>
              <a:rPr lang="en-US" dirty="0" smtClean="0"/>
              <a:t>1,544 </a:t>
            </a:r>
            <a:r>
              <a:rPr lang="en-US" dirty="0"/>
              <a:t>violations that </a:t>
            </a:r>
            <a:r>
              <a:rPr lang="en-US" dirty="0" smtClean="0"/>
              <a:t>harmed water </a:t>
            </a:r>
            <a:r>
              <a:rPr lang="en-US" dirty="0"/>
              <a:t>quality. The only safe frack drilling is no drilling at all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74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Drinking/Irrigation Well Contamination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/>
              <a:t>Last fall in </a:t>
            </a:r>
            <a:r>
              <a:rPr lang="en-US" sz="2600" dirty="0" smtClean="0"/>
              <a:t>California </a:t>
            </a:r>
            <a:r>
              <a:rPr lang="en-US" sz="2600" dirty="0"/>
              <a:t>it was discovered that about 3 billion gallons </a:t>
            </a:r>
            <a:r>
              <a:rPr lang="en-US" sz="2600" dirty="0" smtClean="0"/>
              <a:t>of fracking </a:t>
            </a:r>
            <a:r>
              <a:rPr lang="en-US" sz="2600" dirty="0"/>
              <a:t>wastewater was injected into Central </a:t>
            </a:r>
            <a:r>
              <a:rPr lang="en-US" sz="2600" dirty="0" smtClean="0"/>
              <a:t>California drinking water </a:t>
            </a:r>
            <a:r>
              <a:rPr lang="en-US" sz="2600" dirty="0"/>
              <a:t>and farmland irrigation aquifers. They found extremely </a:t>
            </a:r>
            <a:r>
              <a:rPr lang="en-US" sz="2600" dirty="0" smtClean="0"/>
              <a:t>high levels </a:t>
            </a:r>
            <a:r>
              <a:rPr lang="en-US" sz="2600" dirty="0"/>
              <a:t>of the extremely dangerous chemicals: arsenic and thallium</a:t>
            </a:r>
            <a:r>
              <a:rPr lang="en-US" sz="2600" dirty="0" smtClean="0"/>
              <a:t>.  There </a:t>
            </a:r>
            <a:r>
              <a:rPr lang="en-US" sz="2600" dirty="0"/>
              <a:t>are no good disposal options for wastewater anywhere, </a:t>
            </a:r>
            <a:r>
              <a:rPr lang="en-US" sz="2600" dirty="0" smtClean="0"/>
              <a:t>but especially </a:t>
            </a:r>
            <a:r>
              <a:rPr lang="en-US" sz="2600" dirty="0"/>
              <a:t>in Florida where our limestone base and the </a:t>
            </a:r>
            <a:r>
              <a:rPr lang="en-US" sz="2600" dirty="0" smtClean="0"/>
              <a:t>associated geologic </a:t>
            </a:r>
            <a:r>
              <a:rPr lang="en-US" sz="2600" dirty="0"/>
              <a:t>features could allow for the upward migration </a:t>
            </a:r>
            <a:r>
              <a:rPr lang="en-US" sz="2600" dirty="0" smtClean="0"/>
              <a:t>of hydrocarbons </a:t>
            </a:r>
            <a:r>
              <a:rPr lang="en-US" sz="2600" dirty="0"/>
              <a:t>and </a:t>
            </a:r>
            <a:r>
              <a:rPr lang="en-US" sz="2600" dirty="0" err="1"/>
              <a:t>frac</a:t>
            </a:r>
            <a:r>
              <a:rPr lang="en-US" sz="2600" dirty="0"/>
              <a:t> fluids. Polluting our waters and </a:t>
            </a:r>
            <a:r>
              <a:rPr lang="en-US" sz="2600" dirty="0" smtClean="0"/>
              <a:t>endangering our </a:t>
            </a:r>
            <a:r>
              <a:rPr lang="en-US" sz="2600" dirty="0"/>
              <a:t>pristine </a:t>
            </a:r>
            <a:r>
              <a:rPr lang="en-US" sz="2600" dirty="0" smtClean="0"/>
              <a:t>preserves </a:t>
            </a:r>
            <a:r>
              <a:rPr lang="en-US" sz="2600" dirty="0"/>
              <a:t>does not make sense in a state where we </a:t>
            </a:r>
            <a:r>
              <a:rPr lang="en-US" sz="2600" dirty="0" smtClean="0"/>
              <a:t>rely on </a:t>
            </a:r>
            <a:r>
              <a:rPr lang="en-US" sz="2600" dirty="0"/>
              <a:t>tourism, agriculture, and real estate to sustain our economy.</a:t>
            </a:r>
          </a:p>
        </p:txBody>
      </p:sp>
    </p:spTree>
    <p:extLst>
      <p:ext uri="{BB962C8B-B14F-4D97-AF65-F5344CB8AC3E}">
        <p14:creationId xmlns:p14="http://schemas.microsoft.com/office/powerpoint/2010/main" val="53006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676</Words>
  <Application>Microsoft Office PowerPoint</Application>
  <PresentationFormat>On-screen Show (4:3)</PresentationFormat>
  <Paragraphs>62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To the:  Waterway Commission</vt:lpstr>
      <vt:lpstr>What is Fracking?</vt:lpstr>
      <vt:lpstr>The Hydraulic Fracturing Water Cycle</vt:lpstr>
      <vt:lpstr>The Chemicals Used in Fracking</vt:lpstr>
      <vt:lpstr>A Closer Look at the Downside</vt:lpstr>
      <vt:lpstr>Water Shortages</vt:lpstr>
      <vt:lpstr>Holding Tank Leakages </vt:lpstr>
      <vt:lpstr>Well Casing Failures</vt:lpstr>
      <vt:lpstr>Drinking/Irrigation Well Contamination</vt:lpstr>
      <vt:lpstr>Methane Gas Release</vt:lpstr>
      <vt:lpstr>Loss of Property Values</vt:lpstr>
      <vt:lpstr>What’s at Risk In Florida</vt:lpstr>
      <vt:lpstr>Resolution</vt:lpstr>
      <vt:lpstr>Conclusion</vt:lpstr>
      <vt:lpstr>Cost to the people/tax payers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hudont</dc:creator>
  <cp:lastModifiedBy>John</cp:lastModifiedBy>
  <cp:revision>54</cp:revision>
  <cp:lastPrinted>2015-07-06T01:03:12Z</cp:lastPrinted>
  <dcterms:created xsi:type="dcterms:W3CDTF">2015-07-03T00:05:06Z</dcterms:created>
  <dcterms:modified xsi:type="dcterms:W3CDTF">2016-06-06T13:43:29Z</dcterms:modified>
</cp:coreProperties>
</file>